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94" r:id="rId3"/>
    <p:sldId id="295" r:id="rId4"/>
    <p:sldId id="296" r:id="rId5"/>
    <p:sldId id="273" r:id="rId6"/>
    <p:sldId id="258" r:id="rId7"/>
    <p:sldId id="274" r:id="rId8"/>
    <p:sldId id="275" r:id="rId9"/>
    <p:sldId id="276" r:id="rId10"/>
    <p:sldId id="261" r:id="rId11"/>
    <p:sldId id="277" r:id="rId12"/>
    <p:sldId id="262" r:id="rId13"/>
    <p:sldId id="278" r:id="rId14"/>
    <p:sldId id="279" r:id="rId15"/>
    <p:sldId id="280" r:id="rId16"/>
    <p:sldId id="266" r:id="rId17"/>
    <p:sldId id="309" r:id="rId18"/>
    <p:sldId id="31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97" r:id="rId27"/>
    <p:sldId id="288" r:id="rId28"/>
    <p:sldId id="289" r:id="rId29"/>
    <p:sldId id="290" r:id="rId30"/>
    <p:sldId id="298" r:id="rId31"/>
    <p:sldId id="292" r:id="rId32"/>
    <p:sldId id="291" r:id="rId33"/>
    <p:sldId id="299" r:id="rId34"/>
    <p:sldId id="301" r:id="rId35"/>
    <p:sldId id="302" r:id="rId36"/>
    <p:sldId id="303" r:id="rId37"/>
    <p:sldId id="304" r:id="rId38"/>
    <p:sldId id="305" r:id="rId39"/>
    <p:sldId id="306" r:id="rId40"/>
    <p:sldId id="311" r:id="rId41"/>
  </p:sldIdLst>
  <p:sldSz cx="9144000" cy="5143500" type="screen16x9"/>
  <p:notesSz cx="6858000" cy="9144000"/>
  <p:embeddedFontLst>
    <p:embeddedFont>
      <p:font typeface="Gill Sans" panose="020B0502020104020203" pitchFamily="34" charset="-79"/>
      <p:regular r:id="rId43"/>
      <p:bold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Raleway" pitchFamily="2" charset="77"/>
      <p:regular r:id="rId49"/>
      <p:bold r:id="rId50"/>
      <p:italic r:id="rId51"/>
      <p:boldItalic r:id="rId52"/>
    </p:embeddedFont>
    <p:embeddedFont>
      <p:font typeface="Source Sans Pro" panose="020B0503030403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90"/>
    <p:restoredTop sz="94679"/>
  </p:normalViewPr>
  <p:slideViewPr>
    <p:cSldViewPr snapToGrid="0">
      <p:cViewPr varScale="1">
        <p:scale>
          <a:sx n="150" d="100"/>
          <a:sy n="150" d="100"/>
        </p:scale>
        <p:origin x="20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201de7415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201de7415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01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01de7415b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01de7415b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You want to use a dataset that measures how much snow Columbus, Ohio had over the past 20 years. What is your independent variable?</a:t>
            </a:r>
          </a:p>
          <a:p>
            <a:r>
              <a:rPr lang="en-US"/>
              <a:t>https://www.polleverywhere.com/multiple_choice_polls/agSkTPUN30VAmdZIWy9lm?state=opened&amp;flow=Default&amp;onscreen=persist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125165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You want to know how many football games the Ohio State Buckeyes win on average in a season. What kind of data are you collecting?</a:t>
            </a:r>
          </a:p>
          <a:p>
            <a:r>
              <a:rPr lang="en-US"/>
              <a:t>https://www.polleverywhere.com/multiple_choice_polls/RQkmrUIjYt9lFEe94k6DU?state=opened&amp;flow=Default&amp;onscreen=persist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1596110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You want to know how long it typically takes for Donatos to deliver a pizza. Is your independent variable continuous or categorical?</a:t>
            </a:r>
          </a:p>
          <a:p>
            <a:r>
              <a:rPr lang="en-US"/>
              <a:t>https://www.polleverywhere.com/multiple_choice_polls/G9jsjLPMLhLE5Ka45GdnW?state=opened&amp;flow=Default&amp;onscreen=persist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985589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201de7415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201de7415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22e8d9559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22e8d9559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2e8d9559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2e8d9559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0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413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12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3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scatterplot</a:t>
            </a:r>
          </a:p>
        </p:txBody>
      </p:sp>
    </p:spTree>
    <p:extLst>
      <p:ext uri="{BB962C8B-B14F-4D97-AF65-F5344CB8AC3E}">
        <p14:creationId xmlns:p14="http://schemas.microsoft.com/office/powerpoint/2010/main" val="400093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boxplot</a:t>
            </a:r>
          </a:p>
        </p:txBody>
      </p:sp>
    </p:spTree>
    <p:extLst>
      <p:ext uri="{BB962C8B-B14F-4D97-AF65-F5344CB8AC3E}">
        <p14:creationId xmlns:p14="http://schemas.microsoft.com/office/powerpoint/2010/main" val="2273413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305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50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made a box plot?</a:t>
            </a:r>
          </a:p>
          <a:p>
            <a:r>
              <a:rPr lang="en-US"/>
              <a:t>https://www.polleverywhere.com/multiple_choice_polls/XCGt45e62KbVy7E6v8KzW?state=opened&amp;flow=Default&amp;onscreen=persist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61019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63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4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7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083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made a bar graph?</a:t>
            </a:r>
          </a:p>
          <a:p>
            <a:r>
              <a:rPr lang="en-US"/>
              <a:t>https://www.polleverywhere.com/multiple_choice_polls/mpOmeOUw9aknUjXn8BlZT?state=opened&amp;flow=Default&amp;onscreen=persist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271755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7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917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Have you made a pie chart?</a:t>
            </a:r>
          </a:p>
          <a:p>
            <a:r>
              <a:rPr lang="en-US"/>
              <a:t>https://www.polleverywhere.com/multiple_choice_polls/R6lkaZFarr7JwhaPunNYA?state=opened&amp;flow=Default&amp;onscreen=persist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668322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could I improve this class for you? Is there anything you would like us to review more in depth next week?</a:t>
            </a:r>
          </a:p>
          <a:p>
            <a:r>
              <a:rPr lang="en-US"/>
              <a:t>https://www.polleverywhere.com/discourses/ZVEP8soFI4zERRr6ZgLTl</a:t>
            </a:r>
          </a:p>
        </p:txBody>
      </p:sp>
    </p:spTree>
    <p:extLst>
      <p:ext uri="{BB962C8B-B14F-4D97-AF65-F5344CB8AC3E}">
        <p14:creationId xmlns:p14="http://schemas.microsoft.com/office/powerpoint/2010/main" val="37466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18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How are you feeling today?</a:t>
            </a:r>
          </a:p>
          <a:p>
            <a:r>
              <a:rPr lang="en-US"/>
              <a:t>https://www.polleverywhere.com/clickable_images/AQh790iZU74m5SY8hmSYd</a:t>
            </a:r>
          </a:p>
        </p:txBody>
      </p:sp>
    </p:spTree>
    <p:extLst>
      <p:ext uri="{BB962C8B-B14F-4D97-AF65-F5344CB8AC3E}">
        <p14:creationId xmlns:p14="http://schemas.microsoft.com/office/powerpoint/2010/main" val="1175001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01de7415b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01de7415b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You are given an experimental dataset and told to create a figure for it. What is the first information you should figure out?</a:t>
            </a:r>
          </a:p>
          <a:p>
            <a:r>
              <a:rPr lang="en-US"/>
              <a:t>https://www.polleverywhere.com/multiple_choice_polls/qskPapdvFX6btR53BArX5?display_state=instructions&amp;activity_state=opened&amp;state=opened&amp;flow=Engagement&amp;onscreen=persist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281008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You are given an experimental dataset and told to create a figure for it. What is the first information you should figure out?</a:t>
            </a:r>
          </a:p>
          <a:p>
            <a:r>
              <a:rPr lang="en-US"/>
              <a:t>https://www.polleverywhere.com/multiple_choice_polls/qskPapdvFX6btR53BArX5?display_state=chart&amp;activity_state=opened&amp;state=opened&amp;flow=Engagement&amp;onscreen=persist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1672917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You are given an experimental dataset and told to create a figure for it. What is the first information you should figure out?</a:t>
            </a:r>
          </a:p>
          <a:p>
            <a:r>
              <a:rPr lang="en-US"/>
              <a:t>https://www.polleverywhere.com/multiple_choice_polls/qskPapdvFX6btR53BArX5?display_state=chart&amp;activity_state=closed&amp;state=closed&amp;flow=Engagement&amp;onscreen=persist</a:t>
            </a:r>
          </a:p>
        </p:txBody>
      </p:sp>
    </p:spTree>
    <p:extLst>
      <p:ext uri="{BB962C8B-B14F-4D97-AF65-F5344CB8AC3E}">
        <p14:creationId xmlns:p14="http://schemas.microsoft.com/office/powerpoint/2010/main" val="115374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47e8ab971_0_20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2a47e8ab971_0_20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685800" lvl="1" indent="-25717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028700" lvl="2" indent="-25717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371600" lvl="3" indent="-25717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1714500" lvl="4" indent="-25717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057400" lvl="5" indent="-25717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2400300" lvl="6" indent="-25717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2743200" lvl="7" indent="-25717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3086100" lvl="8" indent="-257175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g2a47e8ab971_0_20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2a47e8ab971_0_20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a47e8ab971_0_20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lleverywher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Day 2: Data Visualization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step in graphing is identifying your variables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375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Independent Variable (x-axis</a:t>
            </a: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variable whose value does not depend on any variable (independent)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Think of it as the “cause” in experimental research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Example: abiotic factors (temperature, salinity, food, O2)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4832400" y="1375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 b="1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Dependent Variable (y-axis</a:t>
            </a: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A variable whose value does depend on the manipulation of another variable (dependent)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Think of it as the “effect” in experimental research 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Example: biotic responses (movement, growth, reproduction)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AC20D-49BB-0963-E990-E0093958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Step 2: Are your variables qualitative or quantitative?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AB8C7-70AE-F12C-3C4B-D10F243F1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82075"/>
            <a:ext cx="3999900" cy="3416400"/>
          </a:xfrm>
        </p:spPr>
        <p:txBody>
          <a:bodyPr>
            <a:normAutofit/>
          </a:bodyPr>
          <a:lstStyle/>
          <a:p>
            <a:pPr marL="139700" indent="0" algn="ctr">
              <a:buNone/>
            </a:pPr>
            <a:r>
              <a:rPr lang="en-US" sz="1800" b="1" u="sng" dirty="0">
                <a:solidFill>
                  <a:schemeClr val="bg2"/>
                </a:solidFill>
              </a:rPr>
              <a:t>Qualitative variables</a:t>
            </a:r>
          </a:p>
          <a:p>
            <a:r>
              <a:rPr lang="en-US" sz="1800" dirty="0">
                <a:solidFill>
                  <a:schemeClr val="bg2"/>
                </a:solidFill>
              </a:rPr>
              <a:t>Descriptions, language or text rather than numbers</a:t>
            </a:r>
          </a:p>
          <a:p>
            <a:r>
              <a:rPr lang="en-US" sz="1800" dirty="0">
                <a:solidFill>
                  <a:schemeClr val="bg2"/>
                </a:solidFill>
              </a:rPr>
              <a:t>Usually needs to be categorized</a:t>
            </a:r>
          </a:p>
          <a:p>
            <a:r>
              <a:rPr lang="en-US" sz="1800" dirty="0">
                <a:solidFill>
                  <a:schemeClr val="bg2"/>
                </a:solidFill>
              </a:rPr>
              <a:t>Examples:</a:t>
            </a:r>
          </a:p>
          <a:p>
            <a:pPr lvl="1"/>
            <a:r>
              <a:rPr lang="en-US" sz="1800" dirty="0">
                <a:solidFill>
                  <a:schemeClr val="bg2"/>
                </a:solidFill>
              </a:rPr>
              <a:t>How do students feel about each course?</a:t>
            </a:r>
          </a:p>
          <a:p>
            <a:pPr lvl="1"/>
            <a:r>
              <a:rPr lang="en-US" sz="1800" dirty="0">
                <a:solidFill>
                  <a:schemeClr val="bg2"/>
                </a:solidFill>
              </a:rPr>
              <a:t>What do the tree leaves look like over time?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E22D0-97B3-8DCB-EC03-819B147CC7C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32400" y="1282075"/>
            <a:ext cx="3999900" cy="3416400"/>
          </a:xfrm>
        </p:spPr>
        <p:txBody>
          <a:bodyPr>
            <a:normAutofit/>
          </a:bodyPr>
          <a:lstStyle/>
          <a:p>
            <a:pPr marL="139700" indent="0" algn="ctr">
              <a:buNone/>
            </a:pPr>
            <a:r>
              <a:rPr lang="en-US" sz="1800" b="1" u="sng" dirty="0">
                <a:solidFill>
                  <a:schemeClr val="bg2"/>
                </a:solidFill>
              </a:rPr>
              <a:t>Quantitative variables</a:t>
            </a:r>
          </a:p>
          <a:p>
            <a:r>
              <a:rPr lang="en-US" sz="1800" dirty="0">
                <a:solidFill>
                  <a:schemeClr val="bg2"/>
                </a:solidFill>
              </a:rPr>
              <a:t>Numerical</a:t>
            </a:r>
          </a:p>
          <a:p>
            <a:r>
              <a:rPr lang="en-US" sz="1800" dirty="0">
                <a:solidFill>
                  <a:schemeClr val="bg2"/>
                </a:solidFill>
              </a:rPr>
              <a:t>Quantifiable, more precise</a:t>
            </a:r>
          </a:p>
          <a:p>
            <a:r>
              <a:rPr lang="en-US" sz="1800" dirty="0">
                <a:solidFill>
                  <a:schemeClr val="bg2"/>
                </a:solidFill>
              </a:rPr>
              <a:t>Examples: </a:t>
            </a:r>
          </a:p>
          <a:p>
            <a:pPr lvl="1"/>
            <a:r>
              <a:rPr lang="en-US" sz="1800" dirty="0">
                <a:solidFill>
                  <a:schemeClr val="bg2"/>
                </a:solidFill>
              </a:rPr>
              <a:t>How many students are in each course?</a:t>
            </a:r>
          </a:p>
          <a:p>
            <a:pPr lvl="1"/>
            <a:r>
              <a:rPr lang="en-US" sz="1800" dirty="0">
                <a:solidFill>
                  <a:schemeClr val="bg2"/>
                </a:solidFill>
              </a:rPr>
              <a:t>How does tree height change over time?</a:t>
            </a:r>
          </a:p>
        </p:txBody>
      </p:sp>
    </p:spTree>
    <p:extLst>
      <p:ext uri="{BB962C8B-B14F-4D97-AF65-F5344CB8AC3E}">
        <p14:creationId xmlns:p14="http://schemas.microsoft.com/office/powerpoint/2010/main" val="3567255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Step 3: Is your independent variable categorical or continuous?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4466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Categorical</a:t>
            </a:r>
            <a:endParaRPr sz="1800" b="1" u="sng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u="sng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Data can be assigned to discrete groups or categories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Organism based: species, color, leaf shape, etc.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Treatment based: fertilized vs. unfertilized, experimental drug vs. placebo, etc.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2"/>
          </p:nvPr>
        </p:nvSpPr>
        <p:spPr>
          <a:xfrm>
            <a:off x="4832400" y="1446675"/>
            <a:ext cx="3999900" cy="346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Continuous</a:t>
            </a:r>
            <a:endParaRPr sz="1800" b="1" u="sng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Data is numeric with an infinite number of possible values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Organism based: height, weight, age, etc.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Treatment based: nutrient concentration, time, amount of daylight, temperature, etc. 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B62C-D847-5CCC-464B-55C81667E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E7F7F-78DC-4155-4C59-CD917D155F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agSkTPUN30VAmdZIWy9lm?state=opened&amp;flow=Default&amp;onscreen=persist">
            <a:extLst>
              <a:ext uri="{FF2B5EF4-FFF2-40B4-BE49-F238E27FC236}">
                <a16:creationId xmlns:a16="http://schemas.microsoft.com/office/drawing/2014/main" id="{AFAA5F74-005A-05F1-A408-7D7821AADD4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6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7489-3FE4-3C7C-D0B9-1637CC5A5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944EB7-5CC9-51DC-84E9-72E6C0194D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RQkmrUIjYt9lFEe94k6DU?state=opened&amp;flow=Default&amp;onscreen=persist">
            <a:extLst>
              <a:ext uri="{FF2B5EF4-FFF2-40B4-BE49-F238E27FC236}">
                <a16:creationId xmlns:a16="http://schemas.microsoft.com/office/drawing/2014/main" id="{12B18B8C-0E85-1A05-5F5E-03049782073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7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9F51-8F69-26B5-AD6E-5AA0579FC2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D637F-F968-EB36-4042-E876320B6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G9jsjLPMLhLE5Ka45GdnW?state=opened&amp;flow=Default&amp;onscreen=persist">
            <a:extLst>
              <a:ext uri="{FF2B5EF4-FFF2-40B4-BE49-F238E27FC236}">
                <a16:creationId xmlns:a16="http://schemas.microsoft.com/office/drawing/2014/main" id="{899FEAE0-4EFC-9761-F7ED-1701F6541C6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57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plots to use for different types of data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Categorical</a:t>
            </a:r>
            <a:endParaRPr sz="1800" b="1" u="sng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Bar chart</a:t>
            </a:r>
            <a:endParaRPr sz="18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Pie chart</a:t>
            </a:r>
            <a:endParaRPr sz="18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Box and Whisker Plot</a:t>
            </a:r>
            <a:endParaRPr sz="18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 dirty="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 b="1" u="sng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Continuous</a:t>
            </a:r>
            <a:endParaRPr sz="1800" b="1" u="sng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Line graph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Scatter Plot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rPr>
              <a:t>Histogram</a:t>
            </a:r>
            <a:endParaRPr sz="1800">
              <a:solidFill>
                <a:schemeClr val="dk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2e8d95591_0_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endParaRPr/>
          </a:p>
        </p:txBody>
      </p:sp>
      <p:sp>
        <p:nvSpPr>
          <p:cNvPr id="371" name="Google Shape;371;g322e8d95591_0_1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372" name="Google Shape;372;g322e8d95591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840"/>
            <a:ext cx="9144000" cy="482649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22e8d95591_0_12"/>
          <p:cNvSpPr/>
          <p:nvPr/>
        </p:nvSpPr>
        <p:spPr>
          <a:xfrm>
            <a:off x="6968925" y="2226469"/>
            <a:ext cx="638550" cy="304425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endParaRPr sz="105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2e8d95591_0_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endParaRPr/>
          </a:p>
        </p:txBody>
      </p:sp>
      <p:sp>
        <p:nvSpPr>
          <p:cNvPr id="379" name="Google Shape;379;g322e8d95591_0_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endParaRPr/>
          </a:p>
        </p:txBody>
      </p:sp>
      <p:pic>
        <p:nvPicPr>
          <p:cNvPr id="380" name="Google Shape;380;g322e8d95591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87855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CEE1AFB-8B9A-45A0-63DF-2DD80A010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604"/>
            <a:ext cx="9144000" cy="458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43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014C0-A23F-F68D-ECD1-7B00DDCB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Joining </a:t>
            </a:r>
            <a:r>
              <a:rPr lang="en-US" dirty="0" err="1"/>
              <a:t>polleverywhere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34A15-9AE6-5E66-79C8-CE11A3C9B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>
                <a:hlinkClick r:id="rId3"/>
              </a:rPr>
              <a:t>www.polleverywhere.com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67CE5732-5F61-C477-8CE7-C35C53785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633" y="1622688"/>
            <a:ext cx="7306733" cy="34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68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41181E66-C80C-2ABC-9135-3E64FE642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9183"/>
            <a:ext cx="9054570" cy="14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0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ata in different sizes&#10;&#10;Description automatically generated with medium confidence">
            <a:extLst>
              <a:ext uri="{FF2B5EF4-FFF2-40B4-BE49-F238E27FC236}">
                <a16:creationId xmlns:a16="http://schemas.microsoft.com/office/drawing/2014/main" id="{5C7786B7-9337-E060-1332-335D53FC6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76200"/>
            <a:ext cx="8706954" cy="49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82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C4C768-1834-43B2-49FC-795F16D9A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65"/>
            <a:ext cx="9068323" cy="1408200"/>
          </a:xfrm>
          <a:prstGeom prst="rect">
            <a:avLst/>
          </a:prstGeom>
        </p:spPr>
      </p:pic>
      <p:pic>
        <p:nvPicPr>
          <p:cNvPr id="5" name="Picture 4" descr="A graph showing the temperature over each month&#10;&#10;Description automatically generated">
            <a:extLst>
              <a:ext uri="{FF2B5EF4-FFF2-40B4-BE49-F238E27FC236}">
                <a16:creationId xmlns:a16="http://schemas.microsoft.com/office/drawing/2014/main" id="{944AD6B2-BFF1-5A2C-A2C5-B14AA24E1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655" y="1519114"/>
            <a:ext cx="5883476" cy="349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51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6A4235FA-EE72-1E14-0EAE-CE30F4C0D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204" y="1489349"/>
            <a:ext cx="6271591" cy="350931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47D99F-DEFF-FC58-3BED-92595585F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2365"/>
            <a:ext cx="9068323" cy="14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7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11E2D-FE1C-6EA7-ADA2-D4AC8CFF1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08262" cy="10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9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D8DDC025-D4DA-269D-3F96-2F03C26FC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23" y="0"/>
            <a:ext cx="72833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4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2CCAF-27C0-9798-B930-C9C0E356F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59F64-0C47-0004-12D5-913101595E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XCGt45e62KbVy7E6v8KzW?state=opened&amp;flow=Default&amp;onscreen=persist">
            <a:extLst>
              <a:ext uri="{FF2B5EF4-FFF2-40B4-BE49-F238E27FC236}">
                <a16:creationId xmlns:a16="http://schemas.microsoft.com/office/drawing/2014/main" id="{59D224EC-AEDC-E616-FB4F-EB99BAB0FCE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45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DF62520-D1E8-CC38-CEBD-BAE10E56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82" y="0"/>
            <a:ext cx="7772400" cy="48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4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91206D8-FB7F-DD02-80FB-9C9AFC38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2275" cy="126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68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E799477-7E8A-1990-3FBE-DAAFABD5E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772400" cy="2323384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11E07415-D32E-ADAE-0E2A-FD4FFBCBD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940" y="2357534"/>
            <a:ext cx="4394938" cy="27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2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DC9D-E777-3D73-4F07-5D51D663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F4D6B-1D85-1BD1-12FE-725EA94A0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EA180234-44CF-8F31-AB5B-8EE214B02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2575"/>
            <a:ext cx="9144000" cy="449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25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B12CA-7198-DB25-92B6-B541B911E8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551B66-F080-5C9E-0524-0D04346759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mpOmeOUw9aknUjXn8BlZT?state=opened&amp;flow=Default&amp;onscreen=persist">
            <a:extLst>
              <a:ext uri="{FF2B5EF4-FFF2-40B4-BE49-F238E27FC236}">
                <a16:creationId xmlns:a16="http://schemas.microsoft.com/office/drawing/2014/main" id="{D66E0E03-186D-605C-70D1-4DF85BD7BB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68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ADA6B8DE-316A-691A-EF72-87649160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71480" cy="125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92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B5561C4-89FC-5582-EAD0-2CF60D1E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0"/>
            <a:ext cx="7772400" cy="2131142"/>
          </a:xfrm>
          <a:prstGeom prst="rect">
            <a:avLst/>
          </a:prstGeom>
        </p:spPr>
      </p:pic>
      <p:pic>
        <p:nvPicPr>
          <p:cNvPr id="5" name="Picture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B1AEEFB1-3686-DF45-FD7C-B6C1DD5D4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862" y="2204258"/>
            <a:ext cx="3810276" cy="27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15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04CA0-FB9F-BC54-151D-F4FF4F6CB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6251AB-60D6-15E4-6FBD-C56C3B43F3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R6lkaZFarr7JwhaPunNYA?state=opened&amp;flow=Default&amp;onscreen=persist">
            <a:extLst>
              <a:ext uri="{FF2B5EF4-FFF2-40B4-BE49-F238E27FC236}">
                <a16:creationId xmlns:a16="http://schemas.microsoft.com/office/drawing/2014/main" id="{22320332-7070-4650-8298-9C32EC2690A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32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08CE4B29-1E06-087F-E9D5-A7418EA04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73599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425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CE4411-BAA6-FF0B-9726-033F5CF2F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84" y="0"/>
            <a:ext cx="66220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72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2F5D9B5A-1E48-3CD3-50DE-2809E195E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08" y="0"/>
            <a:ext cx="66919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37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CFEBDD5D-0F58-ECE6-E08C-B74209FE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911" y="0"/>
            <a:ext cx="66541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92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 with black dots&#10;&#10;Description automatically generated">
            <a:extLst>
              <a:ext uri="{FF2B5EF4-FFF2-40B4-BE49-F238E27FC236}">
                <a16:creationId xmlns:a16="http://schemas.microsoft.com/office/drawing/2014/main" id="{9DE77BEC-2150-D9F5-98F2-FB747101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93" y="0"/>
            <a:ext cx="74804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29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05A43BE0-4A09-18C3-702E-09ABF8D5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77" y="0"/>
            <a:ext cx="71860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9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5FDF2-46BC-E61C-1528-9E280DE54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F6C13-981F-48A3-E522-6902D33C9E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2CA9C5-0A58-5EF0-C239-30D1A908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7202"/>
            <a:ext cx="9115127" cy="49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7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BB5F-AC13-D50C-005A-A5B451B9A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7242B5-5ABE-ECC3-AB1B-D99EB902D7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discourses/ZVEP8soFI4zERRr6ZgLTl">
            <a:extLst>
              <a:ext uri="{FF2B5EF4-FFF2-40B4-BE49-F238E27FC236}">
                <a16:creationId xmlns:a16="http://schemas.microsoft.com/office/drawing/2014/main" id="{519CBB4E-5F45-3BB7-9BDD-225DCA7B63D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8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72B3-2D35-892B-A527-E41696528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8DE0-FF6A-F09F-80D9-4A1101B3D2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clickable_images/AQh790iZU74m5SY8hmSYd">
            <a:extLst>
              <a:ext uri="{FF2B5EF4-FFF2-40B4-BE49-F238E27FC236}">
                <a16:creationId xmlns:a16="http://schemas.microsoft.com/office/drawing/2014/main" id="{D632427A-A636-BCAF-4685-3839FBA4999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0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of today’s class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dirty="0">
                <a:solidFill>
                  <a:schemeClr val="bg2"/>
                </a:solidFill>
              </a:rPr>
              <a:t>Identify whether a variable is continuous or categorical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>
                <a:solidFill>
                  <a:schemeClr val="bg2"/>
                </a:solidFill>
              </a:rPr>
              <a:t>Practice making plots and figures in RStudio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01296-892F-F3FA-EB74-6377634E7C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01172-3D9C-11D9-5265-D0FF9B5810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qskPapdvFX6btR53BArX5?display_state=instructions&amp;activity_state=opened&amp;state=opened&amp;flow=Engagement&amp;onscreen=persist">
            <a:extLst>
              <a:ext uri="{FF2B5EF4-FFF2-40B4-BE49-F238E27FC236}">
                <a16:creationId xmlns:a16="http://schemas.microsoft.com/office/drawing/2014/main" id="{1686B49D-FC0C-9C0A-718A-F6C2B923A7C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2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CD06-ADD7-34FC-A7C1-1A05C880FA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DC848-2B54-78C6-B8A3-4BCDB45EF6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qskPapdvFX6btR53BArX5?display_state=chart&amp;activity_state=opened&amp;state=opened&amp;flow=Engagement&amp;onscreen=persist">
            <a:extLst>
              <a:ext uri="{FF2B5EF4-FFF2-40B4-BE49-F238E27FC236}">
                <a16:creationId xmlns:a16="http://schemas.microsoft.com/office/drawing/2014/main" id="{6C18A52C-6ADE-68A8-B33C-6585C3FAA6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3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9584-B64A-4C4D-2E42-0BEF88AC90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A117C9-C061-4077-7DA8-819A573A0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qskPapdvFX6btR53BArX5?display_state=chart&amp;activity_state=closed&amp;state=closed&amp;flow=Engagement&amp;onscreen=persist">
            <a:extLst>
              <a:ext uri="{FF2B5EF4-FFF2-40B4-BE49-F238E27FC236}">
                <a16:creationId xmlns:a16="http://schemas.microsoft.com/office/drawing/2014/main" id="{DC730755-868A-B799-5A43-DB54D2FEE55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" y="63500"/>
            <a:ext cx="9017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01362"/>
      </p:ext>
    </p:extLst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1131</Words>
  <Application>Microsoft Macintosh PowerPoint</Application>
  <PresentationFormat>On-screen Show (16:9)</PresentationFormat>
  <Paragraphs>79</Paragraphs>
  <Slides>40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Source Sans Pro</vt:lpstr>
      <vt:lpstr>Lato</vt:lpstr>
      <vt:lpstr>Gill Sans</vt:lpstr>
      <vt:lpstr>Arial</vt:lpstr>
      <vt:lpstr>Raleway</vt:lpstr>
      <vt:lpstr>Plum</vt:lpstr>
      <vt:lpstr>Day 2: Data Visualization</vt:lpstr>
      <vt:lpstr>Joining polleverywhere</vt:lpstr>
      <vt:lpstr>PowerPoint Presentation</vt:lpstr>
      <vt:lpstr>PowerPoint Presentation</vt:lpstr>
      <vt:lpstr>PowerPoint Presentation</vt:lpstr>
      <vt:lpstr>Goal of today’s class</vt:lpstr>
      <vt:lpstr>PowerPoint Presentation</vt:lpstr>
      <vt:lpstr>PowerPoint Presentation</vt:lpstr>
      <vt:lpstr>PowerPoint Presentation</vt:lpstr>
      <vt:lpstr>The first step in graphing is identifying your variables</vt:lpstr>
      <vt:lpstr>Step 2: Are your variables qualitative or quantitative?</vt:lpstr>
      <vt:lpstr>Step 3: Is your independent variable categorical or continuous?</vt:lpstr>
      <vt:lpstr>PowerPoint Presentation</vt:lpstr>
      <vt:lpstr>PowerPoint Presentation</vt:lpstr>
      <vt:lpstr>PowerPoint Presentation</vt:lpstr>
      <vt:lpstr>Types of plots to use for different types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Miranda Morgan Mckibben</cp:lastModifiedBy>
  <cp:revision>2</cp:revision>
  <dcterms:modified xsi:type="dcterms:W3CDTF">2025-01-10T12:52:03Z</dcterms:modified>
</cp:coreProperties>
</file>